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Old Standard TT"/>
      <p:regular r:id="rId27"/>
      <p:bold r:id="rId28"/>
      <p: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ldStandardTT-bold.fntdata"/><Relationship Id="rId27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Motivation/inspiration: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Ferris wheel project, my wife loves disneyland and sleeping beauty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on right: talk about how the crankshaft is attached to to motor mounts which are attached to the bevel gears. The bevel gear attached on motor pictured in center sits atop the 4 gears to move it all. Explain mechanism.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https://github.com/siteswapjuggler/Inkscape_LivingHinge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12" Type="http://schemas.openxmlformats.org/officeDocument/2006/relationships/image" Target="../media/image33.png"/><Relationship Id="rId9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jp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Relationship Id="rId4" Type="http://schemas.openxmlformats.org/officeDocument/2006/relationships/image" Target="../media/image4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jpg"/><Relationship Id="rId4" Type="http://schemas.openxmlformats.org/officeDocument/2006/relationships/image" Target="../media/image1.jp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Relationship Id="rId4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188: Team 1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44250" y="3550650"/>
            <a:ext cx="84555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 Chiang, Richard Chum, Derek Lam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Carousel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20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State Diagram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831275" y="2560600"/>
            <a:ext cx="942600" cy="52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Turn on Carousel</a:t>
            </a:r>
            <a:endParaRPr sz="1000"/>
          </a:p>
        </p:txBody>
      </p:sp>
      <p:cxnSp>
        <p:nvCxnSpPr>
          <p:cNvPr id="136" name="Shape 136"/>
          <p:cNvCxnSpPr>
            <a:stCxn id="135" idx="3"/>
          </p:cNvCxnSpPr>
          <p:nvPr/>
        </p:nvCxnSpPr>
        <p:spPr>
          <a:xfrm>
            <a:off x="1773875" y="2824150"/>
            <a:ext cx="244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Shape 137"/>
          <p:cNvSpPr txBox="1"/>
          <p:nvPr/>
        </p:nvSpPr>
        <p:spPr>
          <a:xfrm>
            <a:off x="2018675" y="2560600"/>
            <a:ext cx="1551300" cy="52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Calibrate encoder position with IR</a:t>
            </a:r>
            <a:endParaRPr sz="1000"/>
          </a:p>
        </p:txBody>
      </p:sp>
      <p:cxnSp>
        <p:nvCxnSpPr>
          <p:cNvPr id="138" name="Shape 138"/>
          <p:cNvCxnSpPr/>
          <p:nvPr/>
        </p:nvCxnSpPr>
        <p:spPr>
          <a:xfrm>
            <a:off x="3569975" y="2822350"/>
            <a:ext cx="244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Shape 139"/>
          <p:cNvSpPr txBox="1"/>
          <p:nvPr/>
        </p:nvSpPr>
        <p:spPr>
          <a:xfrm>
            <a:off x="3814775" y="2560600"/>
            <a:ext cx="942600" cy="52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Standby Mode</a:t>
            </a:r>
            <a:endParaRPr sz="1000"/>
          </a:p>
        </p:txBody>
      </p:sp>
      <p:sp>
        <p:nvSpPr>
          <p:cNvPr id="140" name="Shape 140"/>
          <p:cNvSpPr txBox="1"/>
          <p:nvPr/>
        </p:nvSpPr>
        <p:spPr>
          <a:xfrm>
            <a:off x="5002175" y="2562400"/>
            <a:ext cx="1688400" cy="52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 selects which horse to ride</a:t>
            </a:r>
            <a:endParaRPr sz="1000"/>
          </a:p>
        </p:txBody>
      </p:sp>
      <p:sp>
        <p:nvSpPr>
          <p:cNvPr id="141" name="Shape 141"/>
          <p:cNvSpPr txBox="1"/>
          <p:nvPr/>
        </p:nvSpPr>
        <p:spPr>
          <a:xfrm>
            <a:off x="5002175" y="1725875"/>
            <a:ext cx="1688400" cy="52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 selects Ride Mode</a:t>
            </a:r>
            <a:endParaRPr sz="1000"/>
          </a:p>
        </p:txBody>
      </p:sp>
      <p:cxnSp>
        <p:nvCxnSpPr>
          <p:cNvPr id="142" name="Shape 142"/>
          <p:cNvCxnSpPr/>
          <p:nvPr/>
        </p:nvCxnSpPr>
        <p:spPr>
          <a:xfrm>
            <a:off x="4757363" y="2824150"/>
            <a:ext cx="244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Shape 143"/>
          <p:cNvCxnSpPr>
            <a:stCxn id="139" idx="0"/>
            <a:endCxn id="141" idx="1"/>
          </p:cNvCxnSpPr>
          <p:nvPr/>
        </p:nvCxnSpPr>
        <p:spPr>
          <a:xfrm flipH="1" rot="10800000">
            <a:off x="4286075" y="1989400"/>
            <a:ext cx="716100" cy="5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Shape 144"/>
          <p:cNvSpPr txBox="1"/>
          <p:nvPr/>
        </p:nvSpPr>
        <p:spPr>
          <a:xfrm>
            <a:off x="6935375" y="2560600"/>
            <a:ext cx="1221000" cy="52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Horse moves to front of carousel</a:t>
            </a:r>
            <a:endParaRPr sz="1000"/>
          </a:p>
        </p:txBody>
      </p:sp>
      <p:cxnSp>
        <p:nvCxnSpPr>
          <p:cNvPr id="145" name="Shape 145"/>
          <p:cNvCxnSpPr/>
          <p:nvPr/>
        </p:nvCxnSpPr>
        <p:spPr>
          <a:xfrm>
            <a:off x="6690563" y="2824150"/>
            <a:ext cx="244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Shape 146"/>
          <p:cNvCxnSpPr>
            <a:stCxn id="144" idx="2"/>
          </p:cNvCxnSpPr>
          <p:nvPr/>
        </p:nvCxnSpPr>
        <p:spPr>
          <a:xfrm rot="5400000">
            <a:off x="5661875" y="1708300"/>
            <a:ext cx="504600" cy="326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Shape 147"/>
          <p:cNvCxnSpPr/>
          <p:nvPr/>
        </p:nvCxnSpPr>
        <p:spPr>
          <a:xfrm flipH="1" rot="10800000">
            <a:off x="4286075" y="3087700"/>
            <a:ext cx="3900" cy="5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Shape 148"/>
          <p:cNvSpPr txBox="1"/>
          <p:nvPr/>
        </p:nvSpPr>
        <p:spPr>
          <a:xfrm>
            <a:off x="6935375" y="1725875"/>
            <a:ext cx="1221000" cy="52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Carousel continuously spins</a:t>
            </a:r>
            <a:endParaRPr sz="1000"/>
          </a:p>
        </p:txBody>
      </p:sp>
      <p:cxnSp>
        <p:nvCxnSpPr>
          <p:cNvPr id="149" name="Shape 149"/>
          <p:cNvCxnSpPr/>
          <p:nvPr/>
        </p:nvCxnSpPr>
        <p:spPr>
          <a:xfrm flipH="1">
            <a:off x="2790725" y="1469500"/>
            <a:ext cx="3600" cy="10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150" y="3203000"/>
            <a:ext cx="1221000" cy="12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881" y="1549338"/>
            <a:ext cx="1221000" cy="87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9000" y="468713"/>
            <a:ext cx="1113300" cy="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6800" y="722725"/>
            <a:ext cx="900300" cy="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7">
            <a:alphaModFix/>
          </a:blip>
          <a:srcRect b="11120" l="0" r="16729" t="29724"/>
          <a:stretch/>
        </p:blipFill>
        <p:spPr>
          <a:xfrm>
            <a:off x="5187738" y="3203325"/>
            <a:ext cx="1452876" cy="13761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6690563" y="2013250"/>
            <a:ext cx="244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6" name="Shape 1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2600" y="3147075"/>
            <a:ext cx="1091100" cy="109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>
            <a:stCxn id="148" idx="0"/>
          </p:cNvCxnSpPr>
          <p:nvPr/>
        </p:nvCxnSpPr>
        <p:spPr>
          <a:xfrm flipH="1" rot="5400000">
            <a:off x="5036375" y="-783625"/>
            <a:ext cx="263700" cy="4755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Shape 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64725" y="1634775"/>
            <a:ext cx="760526" cy="76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9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SubVIs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500" y="2775525"/>
            <a:ext cx="1115775" cy="11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688" y="912598"/>
            <a:ext cx="1115775" cy="112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1887" y="912591"/>
            <a:ext cx="1115775" cy="113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088" y="912598"/>
            <a:ext cx="1115775" cy="11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0279" y="912579"/>
            <a:ext cx="1115775" cy="111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2850" y="2788887"/>
            <a:ext cx="1091829" cy="10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6041" y="2775516"/>
            <a:ext cx="1091825" cy="109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8275" y="2775525"/>
            <a:ext cx="1091825" cy="10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94487" y="931763"/>
            <a:ext cx="1091825" cy="10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16675" y="2775528"/>
            <a:ext cx="1115775" cy="11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1569738" y="2085625"/>
            <a:ext cx="1091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Seven</a:t>
            </a:r>
            <a:endParaRPr sz="12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Segment</a:t>
            </a:r>
            <a:endParaRPr sz="1200"/>
          </a:p>
        </p:txBody>
      </p:sp>
      <p:sp>
        <p:nvSpPr>
          <p:cNvPr id="175" name="Shape 175"/>
          <p:cNvSpPr txBox="1"/>
          <p:nvPr/>
        </p:nvSpPr>
        <p:spPr>
          <a:xfrm>
            <a:off x="2803938" y="2085625"/>
            <a:ext cx="1091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RGB LED Strip Cycle</a:t>
            </a:r>
            <a:endParaRPr sz="1200"/>
          </a:p>
        </p:txBody>
      </p:sp>
      <p:sp>
        <p:nvSpPr>
          <p:cNvPr id="176" name="Shape 176"/>
          <p:cNvSpPr txBox="1"/>
          <p:nvPr/>
        </p:nvSpPr>
        <p:spPr>
          <a:xfrm>
            <a:off x="3982525" y="2085625"/>
            <a:ext cx="1091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Buzzer Music</a:t>
            </a:r>
            <a:endParaRPr sz="1200"/>
          </a:p>
        </p:txBody>
      </p:sp>
      <p:sp>
        <p:nvSpPr>
          <p:cNvPr id="177" name="Shape 177"/>
          <p:cNvSpPr txBox="1"/>
          <p:nvPr/>
        </p:nvSpPr>
        <p:spPr>
          <a:xfrm>
            <a:off x="5228713" y="2085625"/>
            <a:ext cx="1091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IR Sensor for Calibration</a:t>
            </a:r>
            <a:endParaRPr sz="1200"/>
          </a:p>
        </p:txBody>
      </p:sp>
      <p:sp>
        <p:nvSpPr>
          <p:cNvPr id="178" name="Shape 178"/>
          <p:cNvSpPr txBox="1"/>
          <p:nvPr/>
        </p:nvSpPr>
        <p:spPr>
          <a:xfrm>
            <a:off x="6474925" y="2085625"/>
            <a:ext cx="1091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LCD Display</a:t>
            </a:r>
            <a:endParaRPr sz="1200"/>
          </a:p>
        </p:txBody>
      </p:sp>
      <p:sp>
        <p:nvSpPr>
          <p:cNvPr id="179" name="Shape 179"/>
          <p:cNvSpPr txBox="1"/>
          <p:nvPr/>
        </p:nvSpPr>
        <p:spPr>
          <a:xfrm>
            <a:off x="1526113" y="3941125"/>
            <a:ext cx="1091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Bottom Motor Duty Cycle</a:t>
            </a:r>
            <a:endParaRPr sz="1200"/>
          </a:p>
        </p:txBody>
      </p:sp>
      <p:sp>
        <p:nvSpPr>
          <p:cNvPr id="180" name="Shape 180"/>
          <p:cNvSpPr txBox="1"/>
          <p:nvPr/>
        </p:nvSpPr>
        <p:spPr>
          <a:xfrm>
            <a:off x="2748325" y="3941125"/>
            <a:ext cx="1091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Top Motor Duty Cycle</a:t>
            </a:r>
            <a:endParaRPr sz="1200"/>
          </a:p>
        </p:txBody>
      </p:sp>
      <p:sp>
        <p:nvSpPr>
          <p:cNvPr id="181" name="Shape 181"/>
          <p:cNvSpPr txBox="1"/>
          <p:nvPr/>
        </p:nvSpPr>
        <p:spPr>
          <a:xfrm>
            <a:off x="3970525" y="3941125"/>
            <a:ext cx="1115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PID for Bottom Motor RPS</a:t>
            </a:r>
            <a:endParaRPr sz="1200"/>
          </a:p>
        </p:txBody>
      </p:sp>
      <p:sp>
        <p:nvSpPr>
          <p:cNvPr id="182" name="Shape 182"/>
          <p:cNvSpPr txBox="1"/>
          <p:nvPr/>
        </p:nvSpPr>
        <p:spPr>
          <a:xfrm>
            <a:off x="5216725" y="3941125"/>
            <a:ext cx="1115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PID for Bottom Motor Position</a:t>
            </a:r>
            <a:endParaRPr sz="1200"/>
          </a:p>
        </p:txBody>
      </p:sp>
      <p:sp>
        <p:nvSpPr>
          <p:cNvPr id="183" name="Shape 183"/>
          <p:cNvSpPr txBox="1"/>
          <p:nvPr/>
        </p:nvSpPr>
        <p:spPr>
          <a:xfrm>
            <a:off x="6462913" y="3941125"/>
            <a:ext cx="1115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Encoder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2526600" y="404000"/>
            <a:ext cx="534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SubVI - Motor Shaft Position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5" y="278360"/>
            <a:ext cx="864475" cy="8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625" y="1268491"/>
            <a:ext cx="7088750" cy="3570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00" y="298513"/>
            <a:ext cx="828400" cy="8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type="title"/>
          </p:nvPr>
        </p:nvSpPr>
        <p:spPr>
          <a:xfrm>
            <a:off x="2526600" y="404000"/>
            <a:ext cx="40908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SubVI - Motor RPS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49313"/>
            <a:ext cx="8839201" cy="3187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12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Standby Mode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00" y="760600"/>
            <a:ext cx="8244990" cy="41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13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Ride Mode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8" y="747050"/>
            <a:ext cx="8180771" cy="41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893" y="3855950"/>
            <a:ext cx="2463799" cy="117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50" y="1269100"/>
            <a:ext cx="3975173" cy="298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100" y="1269108"/>
            <a:ext cx="2070900" cy="3750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type="title"/>
          </p:nvPr>
        </p:nvSpPr>
        <p:spPr>
          <a:xfrm>
            <a:off x="3536550" y="128225"/>
            <a:ext cx="2070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Challenges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4373100" y="1311375"/>
            <a:ext cx="27780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ld Standard TT"/>
              <a:buChar char="●"/>
            </a:pPr>
            <a:r>
              <a:rPr lang="en" sz="2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Torque of motor</a:t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ld Standard TT"/>
              <a:buChar char="●"/>
            </a:pPr>
            <a:r>
              <a:rPr lang="en" sz="2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Gear teeths</a:t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ld Standard TT"/>
              <a:buChar char="●"/>
            </a:pPr>
            <a:r>
              <a:rPr lang="en" sz="2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Organizing </a:t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ld Standard TT"/>
              <a:buChar char="●"/>
            </a:pPr>
            <a:r>
              <a:rPr lang="en" sz="2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Friction</a:t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ld Standard TT"/>
              <a:buChar char="●"/>
            </a:pPr>
            <a:r>
              <a:rPr lang="en" sz="2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Shortage of wood</a:t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793388" y="174325"/>
            <a:ext cx="7953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Potential Improvements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99725" y="1087763"/>
            <a:ext cx="35742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Use of Acrylic</a:t>
            </a:r>
            <a:endParaRPr sz="2200">
              <a:solidFill>
                <a:schemeClr val="dk2"/>
              </a:solidFill>
            </a:endParaRPr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3D horses</a:t>
            </a:r>
            <a:endParaRPr sz="2200">
              <a:solidFill>
                <a:schemeClr val="dk2"/>
              </a:solidFill>
            </a:endParaRPr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More buttons</a:t>
            </a:r>
            <a:endParaRPr sz="2200">
              <a:solidFill>
                <a:schemeClr val="dk2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2200">
                <a:solidFill>
                  <a:schemeClr val="dk2"/>
                </a:solidFill>
              </a:rPr>
              <a:t>Encoder for top motor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63" y="2934187"/>
            <a:ext cx="2060775" cy="20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738" y="1019500"/>
            <a:ext cx="2226525" cy="263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62" y="3209100"/>
            <a:ext cx="2442537" cy="17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>
            <p:ph idx="1" type="body"/>
          </p:nvPr>
        </p:nvSpPr>
        <p:spPr>
          <a:xfrm>
            <a:off x="5781913" y="1019500"/>
            <a:ext cx="3362100" cy="16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Organization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Soldered Circuits over Breadboard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0" y="2207275"/>
            <a:ext cx="2179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Thank you!</a:t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236175" y="557075"/>
            <a:ext cx="8636100" cy="418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11911" l="0" r="0" t="8305"/>
          <a:stretch/>
        </p:blipFill>
        <p:spPr>
          <a:xfrm>
            <a:off x="5072250" y="746100"/>
            <a:ext cx="3552500" cy="377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584175" y="1082850"/>
            <a:ext cx="40893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6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Thank you!</a:t>
            </a:r>
            <a:endParaRPr sz="3000">
              <a:solidFill>
                <a:schemeClr val="accent6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6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6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Questions? </a:t>
            </a:r>
            <a:endParaRPr sz="3000">
              <a:solidFill>
                <a:schemeClr val="accent6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236175" y="557075"/>
            <a:ext cx="8636100" cy="418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372925" y="1221875"/>
            <a:ext cx="2989200" cy="311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“</a:t>
            </a:r>
            <a:r>
              <a:rPr lang="en">
                <a:solidFill>
                  <a:schemeClr val="accent6"/>
                </a:solidFill>
              </a:rPr>
              <a:t>They say if you dream a thing more than once, it’s sure to come true.</a:t>
            </a:r>
            <a:r>
              <a:rPr lang="en">
                <a:solidFill>
                  <a:schemeClr val="accent6"/>
                </a:solidFill>
              </a:rPr>
              <a:t>”</a:t>
            </a:r>
            <a:endParaRPr>
              <a:solidFill>
                <a:schemeClr val="accent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</a:rPr>
              <a:t>-Sleeping Beauty</a:t>
            </a:r>
            <a:endParaRPr sz="2400">
              <a:solidFill>
                <a:schemeClr val="accent6"/>
              </a:solidFill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175" y="728950"/>
            <a:ext cx="5109050" cy="38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875"/>
            <a:ext cx="8839200" cy="449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22154" l="0" r="0" t="0"/>
          <a:stretch/>
        </p:blipFill>
        <p:spPr>
          <a:xfrm>
            <a:off x="304800" y="1357363"/>
            <a:ext cx="8839200" cy="29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071" y="780840"/>
            <a:ext cx="765400" cy="7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4200" y="651302"/>
            <a:ext cx="765400" cy="77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471" y="2142912"/>
            <a:ext cx="765400" cy="77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8500" y="658199"/>
            <a:ext cx="765400" cy="761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4500" y="3459562"/>
            <a:ext cx="765400" cy="76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64496" y="783784"/>
            <a:ext cx="765400" cy="7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9896" y="656259"/>
            <a:ext cx="765400" cy="7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9896" y="2515365"/>
            <a:ext cx="765400" cy="7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52875" y="3630463"/>
            <a:ext cx="765400" cy="76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3447787"/>
            <a:ext cx="1514100" cy="11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17325" y="3476588"/>
            <a:ext cx="1113300" cy="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54149" y="3630474"/>
            <a:ext cx="1184301" cy="12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925975"/>
            <a:ext cx="2102400" cy="37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525" y="925963"/>
            <a:ext cx="2479500" cy="37333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783275" y="299200"/>
            <a:ext cx="24795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Initial Sketch </a:t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4915525" y="299200"/>
            <a:ext cx="41460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Isometric View of CAD </a:t>
            </a:r>
            <a:endParaRPr sz="3000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5">
            <a:alphaModFix amt="64000"/>
          </a:blip>
          <a:srcRect b="0" l="8842" r="10178" t="0"/>
          <a:stretch/>
        </p:blipFill>
        <p:spPr>
          <a:xfrm>
            <a:off x="2970400" y="1947900"/>
            <a:ext cx="27071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13882" l="12359" r="16155" t="0"/>
          <a:stretch/>
        </p:blipFill>
        <p:spPr>
          <a:xfrm>
            <a:off x="156725" y="218875"/>
            <a:ext cx="2846323" cy="457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250" y="218700"/>
            <a:ext cx="2571950" cy="45723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3003050" y="99725"/>
            <a:ext cx="3443100" cy="4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Isometric View of Final Carousel</a:t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Final Carousel in Motion</a:t>
            </a:r>
            <a:endParaRPr sz="30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Features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595188" y="231300"/>
            <a:ext cx="1953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Top Gears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35165" l="0" r="0" t="0"/>
          <a:stretch/>
        </p:blipFill>
        <p:spPr>
          <a:xfrm>
            <a:off x="494088" y="844500"/>
            <a:ext cx="2893201" cy="3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43572" l="9453" r="31535" t="16064"/>
          <a:stretch/>
        </p:blipFill>
        <p:spPr>
          <a:xfrm>
            <a:off x="6145463" y="844500"/>
            <a:ext cx="2746675" cy="3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5838" y="844500"/>
            <a:ext cx="2501073" cy="3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251863" y="4179300"/>
            <a:ext cx="32640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Comparison of original and final bevel gears</a:t>
            </a:r>
            <a:endParaRPr sz="20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3515825" y="4235100"/>
            <a:ext cx="2501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Bevel gear attached to top motor</a:t>
            </a:r>
            <a:endParaRPr sz="20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6268238" y="4235100"/>
            <a:ext cx="2501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Motor gear sits atop four bevel gears</a:t>
            </a:r>
            <a:endParaRPr sz="20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480963" y="217050"/>
            <a:ext cx="2224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Crankshafts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25113" l="0" r="0" t="39359"/>
          <a:stretch/>
        </p:blipFill>
        <p:spPr>
          <a:xfrm>
            <a:off x="203188" y="1049138"/>
            <a:ext cx="4128320" cy="260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13374" l="5761" r="36274" t="24390"/>
          <a:stretch/>
        </p:blipFill>
        <p:spPr>
          <a:xfrm>
            <a:off x="4701613" y="1049150"/>
            <a:ext cx="4317101" cy="260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167800" y="3875425"/>
            <a:ext cx="4199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Working Crankshaft in motion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4572000" y="3875425"/>
            <a:ext cx="45720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Crankshaft on mount with rod adapter 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49375" y="202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Types of Motion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75" y="0"/>
            <a:ext cx="28932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"/>
            <a:ext cx="2893225" cy="5143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2821100" y="968850"/>
            <a:ext cx="35049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Bottom gears control rotation of base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Crankshaft drive vertical motion of </a:t>
            </a:r>
            <a:r>
              <a:rPr lang="en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</a:t>
            </a:r>
            <a:r>
              <a:rPr lang="en" sz="24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horses</a:t>
            </a:r>
            <a:endParaRPr sz="24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388500" y="174300"/>
            <a:ext cx="2367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Living Hinge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289321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800" y="13"/>
            <a:ext cx="2893200" cy="514346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2806850" y="787500"/>
            <a:ext cx="3444000" cy="4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ld Standard TT"/>
              <a:buChar char="●"/>
            </a:pPr>
            <a:r>
              <a:rPr lang="en" sz="2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Extension on Inkscape to make wood malleable (SiteSwapJuggler)</a:t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ld Standard TT"/>
              <a:buChar char="●"/>
            </a:pPr>
            <a:r>
              <a:rPr lang="en" sz="2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Difficult to adjust around borders</a:t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ld Standard TT"/>
              <a:buChar char="●"/>
            </a:pPr>
            <a:r>
              <a:rPr lang="en" sz="2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Time consuming</a:t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ld Standard TT"/>
              <a:buChar char="●"/>
            </a:pPr>
            <a:r>
              <a:rPr lang="en" sz="2200">
                <a:solidFill>
                  <a:schemeClr val="dk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Overall very delicate to work with</a:t>
            </a:r>
            <a:endParaRPr sz="2200">
              <a:solidFill>
                <a:schemeClr val="dk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